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303" r:id="rId4"/>
    <p:sldId id="260" r:id="rId5"/>
    <p:sldId id="261" r:id="rId6"/>
    <p:sldId id="263" r:id="rId7"/>
    <p:sldId id="304" r:id="rId8"/>
    <p:sldId id="305" r:id="rId9"/>
    <p:sldId id="28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7" r:id="rId20"/>
    <p:sldId id="288" r:id="rId21"/>
    <p:sldId id="289" r:id="rId22"/>
    <p:sldId id="279" r:id="rId23"/>
    <p:sldId id="280" r:id="rId24"/>
    <p:sldId id="290" r:id="rId25"/>
    <p:sldId id="291" r:id="rId26"/>
    <p:sldId id="306" r:id="rId27"/>
    <p:sldId id="308" r:id="rId28"/>
    <p:sldId id="292" r:id="rId29"/>
    <p:sldId id="309" r:id="rId30"/>
    <p:sldId id="293" r:id="rId31"/>
    <p:sldId id="310" r:id="rId32"/>
    <p:sldId id="295" r:id="rId33"/>
    <p:sldId id="311" r:id="rId34"/>
    <p:sldId id="298" r:id="rId35"/>
    <p:sldId id="299" r:id="rId36"/>
    <p:sldId id="302" r:id="rId37"/>
    <p:sldId id="312" r:id="rId38"/>
    <p:sldId id="318" r:id="rId39"/>
    <p:sldId id="317" r:id="rId40"/>
    <p:sldId id="301" r:id="rId41"/>
    <p:sldId id="313" r:id="rId42"/>
    <p:sldId id="315" r:id="rId43"/>
    <p:sldId id="320" r:id="rId44"/>
    <p:sldId id="321" r:id="rId45"/>
    <p:sldId id="323" r:id="rId46"/>
    <p:sldId id="322" r:id="rId47"/>
    <p:sldId id="324" r:id="rId48"/>
    <p:sldId id="326" r:id="rId4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33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612F0C-A122-4697-83A5-70850240B52A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D0FE73-1831-4CD4-A98F-D5DA5E41A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875B9-DE31-419A-B048-3383006998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D6AB-CE0D-4626-8539-9C04891AB227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17A6-5369-4480-A143-74B7393DA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4986-69CD-41F4-8AEC-F882C46F4E71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1DA1-4D2C-432D-99B8-44987DEF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F312-3497-467A-9FAC-45130051245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9957-F0D8-4DA3-9F43-099D92090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19B1-2814-4927-89EF-24CA5F5E69D7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A31C-8C7D-40EF-81FB-7C77E2719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59FC-8210-40DF-B016-9A983774521C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C368-092E-43E7-BAAC-CD5099778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556C-5E9B-4974-9E27-2C5954A8DEF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33C2-8B9F-4A54-88FC-31FE57573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0973-28E6-495E-BA4F-9DD211E0872B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BB50-CE4E-4B4E-A745-0D33AE00F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936D-6C93-45E9-BDBE-563ABEC7B62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DB12-8B47-4431-AA15-0D949608A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F7B1-F474-4828-935B-7170EB7A186C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344D-4EA3-428B-9F2F-00BA0477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4F08-35DC-4675-BD7A-4BEFF47BD2A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50A2-FF3B-458E-A946-CAFDCCF2B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378A-2276-4BBD-BC18-0FDF6A2CC00C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C44D-96C4-42CD-95B8-885B53532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AEA2EC-BE86-4F65-AAED-CEB33A96F996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CA53B-EB9A-46EC-8BC8-6EEAD1017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6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10chita.detkin-club.ru/editor/1315/images/023e49bd642ccd3ed9e1d11e901428b5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Слайд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-6350"/>
            <a:ext cx="9151938" cy="6864350"/>
          </a:xfrm>
        </p:spPr>
      </p:pic>
      <p:sp>
        <p:nvSpPr>
          <p:cNvPr id="5" name="Прямоугольник 4"/>
          <p:cNvSpPr/>
          <p:nvPr/>
        </p:nvSpPr>
        <p:spPr>
          <a:xfrm>
            <a:off x="1835150" y="4437063"/>
            <a:ext cx="5111750" cy="24209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835150" y="4572000"/>
            <a:ext cx="51863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«Опасная роковая вещь-</a:t>
            </a:r>
            <a:endParaRPr lang="ru-RU" b="1">
              <a:solidFill>
                <a:srgbClr val="FF0000"/>
              </a:solidFill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лишать ребенка исторической памяти.</a:t>
            </a:r>
            <a:endParaRPr lang="ru-RU" b="1">
              <a:solidFill>
                <a:srgbClr val="FF0000"/>
              </a:solidFill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означает, что его лишают…</a:t>
            </a:r>
            <a:endParaRPr lang="ru-RU" b="1">
              <a:solidFill>
                <a:srgbClr val="FF0000"/>
              </a:solidFill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брать пример с людей, живших в прошлом.</a:t>
            </a:r>
            <a:endParaRPr lang="ru-RU" b="1">
              <a:solidFill>
                <a:srgbClr val="FF0000"/>
              </a:solidFill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 истории очень важно, и его надо прививать детям»</a:t>
            </a:r>
            <a:endParaRPr lang="ru-RU" b="1">
              <a:solidFill>
                <a:srgbClr val="FF0000"/>
              </a:solidFill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С.Роуза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1359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Рожкова Ольга Николаевна, </a:t>
            </a:r>
          </a:p>
          <a:p>
            <a:r>
              <a:rPr lang="ru-RU" b="1"/>
              <a:t>Муниципальное бюджетное дошкольное образовательное учреждение «Русско-Бродский детский сад №1», Орловская область, Верховский район, село Русский Брод, улица А.Гайтеровой дом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Слайд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00313" y="2500313"/>
            <a:ext cx="4214812" cy="2000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Мы наследники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Слайд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88" y="214313"/>
            <a:ext cx="6000750" cy="16430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«Кто-кто в теремочке живет?»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Слайд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51938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Слайд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-6350"/>
            <a:ext cx="9151938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Слайд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Слайд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-41275"/>
            <a:ext cx="9199563" cy="689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 descr="Слайд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Слайд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-41275"/>
            <a:ext cx="9199563" cy="689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Слайд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44001" cy="6858000"/>
          </a:xfrm>
        </p:spPr>
      </p:pic>
      <p:pic>
        <p:nvPicPr>
          <p:cNvPr id="32771" name="Содержимое 3" descr="Слайд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916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Слайд20.JPG" id="33795" name="Содержимое 3"/>
          <p:cNvPicPr>
            <a:picLocks noChangeAspect="1" noGrp="1"/>
          </p:cNvPicPr>
          <p:nvPr>
            <p:ph idx="1" sz="half"/>
          </p:nvPr>
        </p:nvPicPr>
        <p:blipFill>
          <a:blip r:embed="rId2"/>
          <a:srcRect b="-5" r="23"/>
          <a:stretch>
            <a:fillRect/>
          </a:stretch>
        </p:blipFill>
        <p:spPr>
          <a:xfrm>
            <a:off x="0" y="0"/>
            <a:ext cx="9191625" cy="6858000"/>
          </a:xfrm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4786313" y="2000250"/>
            <a:ext cx="3357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 sz="2000">
                <a:solidFill>
                  <a:srgbClr val="FF0000"/>
                </a:solidFill>
                <a:latin charset="0" pitchFamily="34" typeface="Calibri"/>
              </a:rPr>
              <a:t>Анатолий Сергеевич </a:t>
            </a:r>
          </a:p>
          <a:p>
            <a:r>
              <a:rPr b="1" lang="ru-RU" sz="2000">
                <a:solidFill>
                  <a:srgbClr val="FF0000"/>
                </a:solidFill>
                <a:latin charset="0" pitchFamily="34" typeface="Calibri"/>
              </a:rPr>
              <a:t>Коновалов</a:t>
            </a:r>
          </a:p>
          <a:p>
            <a:r>
              <a:rPr b="1" lang="ru-RU" sz="2000">
                <a:solidFill>
                  <a:srgbClr val="FF0000"/>
                </a:solidFill>
                <a:latin charset="0" pitchFamily="34" typeface="Calibri"/>
              </a:rPr>
              <a:t>Заслуженный учитель РФ.</a:t>
            </a:r>
          </a:p>
          <a:p>
            <a:r>
              <a:rPr b="1" lang="ru-RU" sz="2000">
                <a:solidFill>
                  <a:srgbClr val="FF0000"/>
                </a:solidFill>
                <a:latin charset="0" pitchFamily="34" typeface="Calibri"/>
              </a:rPr>
              <a:t>Почетный  гражданин Верховского  района.</a:t>
            </a:r>
          </a:p>
          <a:p>
            <a:r>
              <a:rPr b="1" lang="ru-RU" sz="2000">
                <a:solidFill>
                  <a:srgbClr val="FF0000"/>
                </a:solidFill>
                <a:latin charset="0" pitchFamily="34" typeface="Calibri"/>
              </a:rPr>
              <a:t>Автор книги «Времен связующая нить».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-6350"/>
            <a:ext cx="9151938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юб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Слайд22.JPG" id="36866" name="Содержимое 3"/>
          <p:cNvPicPr>
            <a:picLocks noChangeAspect="1" noGrp="1"/>
          </p:cNvPicPr>
          <p:nvPr>
            <p:ph idx="1"/>
          </p:nvPr>
        </p:nvPicPr>
        <p:blipFill>
          <a:blip r:embed="rId2"/>
          <a:srcRect b="72"/>
          <a:stretch>
            <a:fillRect/>
          </a:stretch>
        </p:blipFill>
        <p:spPr>
          <a:xfrm>
            <a:off x="-7938" y="0"/>
            <a:ext cx="9144001" cy="6858000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Слайд23.JPG" id="37890" name="Содержимое 3"/>
          <p:cNvPicPr>
            <a:picLocks noChangeAspect="1" noGrp="1"/>
          </p:cNvPicPr>
          <p:nvPr>
            <p:ph idx="1"/>
          </p:nvPr>
        </p:nvPicPr>
        <p:blipFill>
          <a:blip r:embed="rId2"/>
          <a:srcRect b="72"/>
          <a:stretch>
            <a:fillRect/>
          </a:stretch>
        </p:blipFill>
        <p:spPr>
          <a:xfrm>
            <a:off x="-7938" y="0"/>
            <a:ext cx="9144001" cy="6858000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Picture 3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8915" name="Picture 2" descr="D:\фото опыт\P1070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23913"/>
            <a:ext cx="771525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214313"/>
            <a:ext cx="442912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Музей «Родной край»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" y="7938"/>
            <a:ext cx="9172575" cy="6850062"/>
          </a:xfrm>
        </p:spPr>
      </p:pic>
      <p:pic>
        <p:nvPicPr>
          <p:cNvPr id="39939" name="Picture 4" descr="D:\фото опыт\9дж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785813"/>
            <a:ext cx="7858125" cy="5732462"/>
          </a:xfrm>
        </p:spPr>
      </p:pic>
      <p:sp>
        <p:nvSpPr>
          <p:cNvPr id="9" name="Прямоугольник 8"/>
          <p:cNvSpPr/>
          <p:nvPr/>
        </p:nvSpPr>
        <p:spPr>
          <a:xfrm>
            <a:off x="2928938" y="285750"/>
            <a:ext cx="3357562" cy="7858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Школьный музей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Русский кастюм</a:t>
            </a:r>
          </a:p>
        </p:txBody>
      </p:sp>
      <p:pic>
        <p:nvPicPr>
          <p:cNvPr id="40962" name="Picture 3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58000"/>
          </a:xfrm>
        </p:spPr>
      </p:pic>
      <p:sp>
        <p:nvSpPr>
          <p:cNvPr id="40963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2" descr="D:\РОЖКОВА\20180216_110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83756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фольклор</a:t>
            </a:r>
          </a:p>
        </p:txBody>
      </p:sp>
      <p:sp>
        <p:nvSpPr>
          <p:cNvPr id="41986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Текст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8" name="Содержимое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20180528_102251.jpg" id="41989" name="Содержимое 6"/>
          <p:cNvPicPr>
            <a:picLocks noChangeAspect="1" noGrp="1"/>
          </p:cNvPicPr>
          <p:nvPr>
            <p:ph idx="2" sz="half"/>
          </p:nvPr>
        </p:nvPicPr>
        <p:blipFill>
          <a:blip r:embed="rId2"/>
          <a:srcRect b="-1" r="43"/>
          <a:stretch>
            <a:fillRect/>
          </a:stretch>
        </p:blipFill>
        <p:spPr>
          <a:xfrm>
            <a:off x="-26988" y="0"/>
            <a:ext cx="9170988" cy="6858000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3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2263" cy="6858000"/>
          </a:xfrm>
        </p:spPr>
      </p:pic>
      <p:pic>
        <p:nvPicPr>
          <p:cNvPr id="43011" name="Picture 2" descr="D:\фото опыт\P1070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8116887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D:\фото опыт\art_drawing-beautiful-scenery-by-computer-widescreen--03_22-2560x1600.jpg" id="44034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D:\Пасха 2017\DSC_0765.JPG" id="44035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r:embed="rId3"/>
          <a:srcRect r="-24"/>
          <a:stretch>
            <a:fillRect/>
          </a:stretch>
        </p:blipFill>
        <p:spPr>
          <a:xfrm>
            <a:off x="785813" y="571500"/>
            <a:ext cx="7715250" cy="5838825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0715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6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4450" y="0"/>
            <a:ext cx="9150350" cy="6858000"/>
          </a:xfrm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000125" y="500063"/>
            <a:ext cx="7286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 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В своей практической деятельности я опиралась на труды  авторов:</a:t>
            </a:r>
          </a:p>
          <a:p>
            <a:r>
              <a:rPr lang="ru-RU" sz="2800">
                <a:latin typeface="Calibri" pitchFamily="34" charset="0"/>
              </a:rPr>
              <a:t> Бере Р.С. «Воспитание нравственных чувств у старших дошкольников», </a:t>
            </a:r>
          </a:p>
          <a:p>
            <a:r>
              <a:rPr lang="ru-RU" sz="2800">
                <a:latin typeface="Calibri" pitchFamily="34" charset="0"/>
              </a:rPr>
              <a:t>Доронова Т.Н. «Из ДОУ – в школу»,</a:t>
            </a:r>
          </a:p>
          <a:p>
            <a:r>
              <a:rPr lang="ru-RU" sz="2800">
                <a:latin typeface="Calibri" pitchFamily="34" charset="0"/>
              </a:rPr>
              <a:t> Кряжева Н.Л. «Развитие эмоционального мира детей», </a:t>
            </a:r>
          </a:p>
          <a:p>
            <a:r>
              <a:rPr lang="ru-RU" sz="2800">
                <a:latin typeface="Calibri" pitchFamily="34" charset="0"/>
              </a:rPr>
              <a:t>Проскура Е.В. «Развитие познавательных способностей дошкольников», </a:t>
            </a:r>
          </a:p>
          <a:p>
            <a:r>
              <a:rPr lang="ru-RU" sz="2800">
                <a:latin typeface="Calibri" pitchFamily="34" charset="0"/>
              </a:rPr>
              <a:t>Никитин Б.П. «Ступеньки творчества или развивающие игры».</a:t>
            </a:r>
            <a:r>
              <a:rPr lang="ru-RU" sz="2400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5059" name="Picture 3" descr="D:\Пасха 2017\DSC_0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714375"/>
            <a:ext cx="7858125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библия</a:t>
            </a:r>
          </a:p>
        </p:txBody>
      </p:sp>
      <p:sp>
        <p:nvSpPr>
          <p:cNvPr id="46082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Текст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4" name="Прямоугольник 7"/>
          <p:cNvSpPr>
            <a:spLocks noChangeArrowheads="1"/>
          </p:cNvSpPr>
          <p:nvPr/>
        </p:nvSpPr>
        <p:spPr bwMode="auto">
          <a:xfrm>
            <a:off x="4929188" y="321468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charset="0" pitchFamily="34" typeface="Calibri"/>
              </a:rPr>
              <a:t>.   </a:t>
            </a:r>
          </a:p>
        </p:txBody>
      </p:sp>
      <p:pic>
        <p:nvPicPr>
          <p:cNvPr descr="D:\фото опыт\art_drawing-beautiful-scenery-by-computer-widescreen--03_22-2560x1600.jpg" id="46085" name="Picture 2"/>
          <p:cNvPicPr>
            <a:picLocks noChangeArrowheads="1" noChangeAspect="1" noGrp="1"/>
          </p:cNvPicPr>
          <p:nvPr>
            <p:ph idx="4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-36513"/>
            <a:ext cx="9086851" cy="6894513"/>
          </a:xfrm>
        </p:spPr>
      </p:pic>
      <p:sp>
        <p:nvSpPr>
          <p:cNvPr id="46086" name="Содержимое 9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D:\рожкова\20170321_150253.jpg" id="46087" name="Picture 2"/>
          <p:cNvPicPr>
            <a:picLocks noChangeArrowheads="1" noChangeAspect="1"/>
          </p:cNvPicPr>
          <p:nvPr/>
        </p:nvPicPr>
        <p:blipFill>
          <a:blip r:embed="rId3"/>
          <a:srcRect r="-27"/>
          <a:stretch>
            <a:fillRect/>
          </a:stretch>
        </p:blipFill>
        <p:spPr bwMode="auto">
          <a:xfrm>
            <a:off x="785813" y="571500"/>
            <a:ext cx="7572375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Прямоугольник 11"/>
          <p:cNvSpPr>
            <a:spLocks noChangeArrowheads="1"/>
          </p:cNvSpPr>
          <p:nvPr/>
        </p:nvSpPr>
        <p:spPr bwMode="auto">
          <a:xfrm>
            <a:off x="1571625" y="285750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charset="0" pitchFamily="34" typeface="Calibri"/>
              </a:rPr>
              <a:t> 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7107" name="Picture 3" descr="D:\фото опыт\IMG_04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000125"/>
            <a:ext cx="7823200" cy="5214938"/>
          </a:xfrm>
        </p:spPr>
      </p:pic>
      <p:sp>
        <p:nvSpPr>
          <p:cNvPr id="7" name="Прямоугольник 6"/>
          <p:cNvSpPr/>
          <p:nvPr/>
        </p:nvSpPr>
        <p:spPr>
          <a:xfrm>
            <a:off x="2786063" y="214313"/>
            <a:ext cx="3500437" cy="714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Рождество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0"/>
            <a:ext cx="9147176" cy="6858000"/>
          </a:xfrm>
        </p:spPr>
      </p:pic>
      <p:pic>
        <p:nvPicPr>
          <p:cNvPr id="48133" name="Содержимое 7" descr="20180216_1123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57313"/>
            <a:ext cx="7000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28938" y="214313"/>
            <a:ext cx="34290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Масленица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8135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D:\фото опыт\art_drawing-beautiful-scenery-by-computer-widescreen--03_22-2560x1600.jpg" id="49155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:\Пасха 2017\DSC_0800.JPG" id="49156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r:embed="rId3"/>
          <a:srcRect b="-20"/>
          <a:stretch>
            <a:fillRect/>
          </a:stretch>
        </p:blipFill>
        <p:spPr>
          <a:xfrm>
            <a:off x="857250" y="1214438"/>
            <a:ext cx="7929563" cy="4643437"/>
          </a:xfrm>
        </p:spPr>
      </p:pic>
      <p:sp>
        <p:nvSpPr>
          <p:cNvPr id="7" name="Прямоугольник 6"/>
          <p:cNvSpPr/>
          <p:nvPr/>
        </p:nvSpPr>
        <p:spPr>
          <a:xfrm>
            <a:off x="3571875" y="428625"/>
            <a:ext cx="2357438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 sz="2800">
                <a:solidFill>
                  <a:srgbClr val="FF0000"/>
                </a:solidFill>
              </a:rPr>
              <a:t>Пасха</a:t>
            </a:r>
            <a:endParaRPr b="1" dirty="0"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9" name="Picture 2" descr="D:\фото опыт\art_drawing-beautiful-scenery-by-computer-widescreen--03_22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D:\сороки\20170322_104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857375"/>
            <a:ext cx="5060950" cy="3500438"/>
          </a:xfrm>
        </p:spPr>
      </p:pic>
      <p:pic>
        <p:nvPicPr>
          <p:cNvPr id="50181" name="Picture 3" descr="D:\сороки\20170322_1104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642938"/>
            <a:ext cx="30194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D:\сороки\20170322_110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429000"/>
            <a:ext cx="30257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43000" y="500063"/>
            <a:ext cx="3714750" cy="6429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«Прилет  птиц»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4" name="Picture 2" descr="D:\троица\IMG_3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928938" y="214313"/>
            <a:ext cx="2786062" cy="6429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«Троица»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206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6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2227" name="Picture 2" descr="D:\РОЖКОВА\20180508_092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14750"/>
            <a:ext cx="45386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 descr="D:\РОЖКОВА\20180508_095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48150" y="547688"/>
            <a:ext cx="4529138" cy="2809875"/>
          </a:xfrm>
        </p:spPr>
      </p:pic>
      <p:sp>
        <p:nvSpPr>
          <p:cNvPr id="10" name="Прямоугольник 9"/>
          <p:cNvSpPr/>
          <p:nvPr/>
        </p:nvSpPr>
        <p:spPr>
          <a:xfrm>
            <a:off x="714375" y="500063"/>
            <a:ext cx="2928938" cy="714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День Победы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50" y="1785938"/>
            <a:ext cx="2128838" cy="162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31" name="Picture 5" descr="D:\РОЖКОВА\20180508_1023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000500"/>
            <a:ext cx="35115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" descr="D:\рожкова\SAM_02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357313"/>
            <a:ext cx="35004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0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1" name="Текст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D:\фото опыт\art_drawing-beautiful-scenery-by-computer-widescreen--03_22-2560x1600.jpg" id="53252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7850"/>
          </a:xfrm>
        </p:spPr>
      </p:pic>
      <p:pic>
        <p:nvPicPr>
          <p:cNvPr descr="D:\день освобождения села\день освобождения\20161226_070820.jpg" id="53253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214438"/>
            <a:ext cx="3643313" cy="2732087"/>
          </a:xfrm>
        </p:spPr>
      </p:pic>
      <p:pic>
        <p:nvPicPr>
          <p:cNvPr id="53254" name="Picture 4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143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:\день освобождения села\день освобождения\20161226_063255.jpg" id="53255" name="Picture 2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285875"/>
            <a:ext cx="4405312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71688" y="285750"/>
            <a:ext cx="5143500" cy="714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>
                <a:solidFill>
                  <a:srgbClr val="FF0000"/>
                </a:solidFill>
              </a:rPr>
              <a:t>День освобождения села от немецко-фашистских захватчиков</a:t>
            </a:r>
            <a:endParaRPr b="1" dirty="0" lang="ru-RU">
              <a:solidFill>
                <a:srgbClr val="FF0000"/>
              </a:solidFill>
            </a:endParaRPr>
          </a:p>
        </p:txBody>
      </p:sp>
      <p:pic>
        <p:nvPicPr>
          <p:cNvPr descr="D:\день освобождения села\DSC_0094.JPG" id="53257" name="Picture 2"/>
          <p:cNvPicPr>
            <a:picLocks noChangeArrowheads="1" noChangeAspect="1"/>
          </p:cNvPicPr>
          <p:nvPr/>
        </p:nvPicPr>
        <p:blipFill>
          <a:blip r:embed="rId6"/>
          <a:srcRect b="-5" r="-4"/>
          <a:stretch>
            <a:fillRect/>
          </a:stretch>
        </p:blipFill>
        <p:spPr bwMode="auto">
          <a:xfrm>
            <a:off x="1143000" y="4143375"/>
            <a:ext cx="3695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D:\фото опыт\art_drawing-beautiful-scenery-by-computer-widescreen--03_22-2560x1600.jpg" id="54274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D:\Новая папка\IMG_0119.JPG" id="54275" name="Picture 2"/>
          <p:cNvPicPr>
            <a:picLocks noChangeArrowheads="1" noChangeAspect="1"/>
          </p:cNvPicPr>
          <p:nvPr/>
        </p:nvPicPr>
        <p:blipFill>
          <a:blip r:embed="rId3"/>
          <a:srcRect b="-34" r="3"/>
          <a:stretch>
            <a:fillRect/>
          </a:stretch>
        </p:blipFill>
        <p:spPr bwMode="auto">
          <a:xfrm>
            <a:off x="2786063" y="2714625"/>
            <a:ext cx="60531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00250" y="285750"/>
            <a:ext cx="5357813" cy="714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 sz="3200">
                <a:solidFill>
                  <a:srgbClr val="FF0000"/>
                </a:solidFill>
              </a:rPr>
              <a:t>День народного единства</a:t>
            </a:r>
            <a:endParaRPr b="1" dirty="0" lang="ru-RU" sz="3200">
              <a:solidFill>
                <a:srgbClr val="FF0000"/>
              </a:solidFill>
            </a:endParaRPr>
          </a:p>
        </p:txBody>
      </p:sp>
      <p:pic>
        <p:nvPicPr>
          <p:cNvPr id="54277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r:embed="rId4"/>
          <a:srcRect b="27" r="14"/>
          <a:stretch>
            <a:fillRect/>
          </a:stretch>
        </p:blipFill>
        <p:spPr>
          <a:xfrm>
            <a:off x="214313" y="1074738"/>
            <a:ext cx="3429000" cy="3265487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9" name="Picture 2" descr="D:\фото опыт\art_drawing-beautiful-scenery-by-computer-widescreen--03_22-2560x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14688" y="1000125"/>
            <a:ext cx="3643312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301" name="Рисунок 6" descr="flag">
            <a:hlinkClick r:id="rId4" tooltip="&quot;flag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57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 descr="D:\флаг\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5288" y="3286125"/>
            <a:ext cx="45894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2" descr="D:\флаг\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7038" y="0"/>
            <a:ext cx="44783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3" descr="D:\флаг\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863" y="3257550"/>
            <a:ext cx="379888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День добрых дел</a:t>
            </a:r>
          </a:p>
        </p:txBody>
      </p:sp>
      <p:sp>
        <p:nvSpPr>
          <p:cNvPr id="5734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9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50" name="Rectangle 1"/>
          <p:cNvSpPr>
            <a:spLocks noChangeArrowheads="1"/>
          </p:cNvSpPr>
          <p:nvPr/>
        </p:nvSpPr>
        <p:spPr bwMode="auto">
          <a:xfrm>
            <a:off x="0" y="2646363"/>
            <a:ext cx="8035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4000" b="1">
              <a:solidFill>
                <a:srgbClr val="FF0000"/>
              </a:solidFill>
            </a:endParaRPr>
          </a:p>
        </p:txBody>
      </p:sp>
      <p:pic>
        <p:nvPicPr>
          <p:cNvPr id="57351" name="Содержимое 6" descr="mini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94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43063" y="2143125"/>
            <a:ext cx="6215062" cy="3857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ru-RU" dirty="0"/>
          </a:p>
        </p:txBody>
      </p:sp>
      <p:pic>
        <p:nvPicPr>
          <p:cNvPr id="57353" name="Picture 2" descr="D:\фото опыт\ae0ed1dc71e33a88b58544599fcdd60b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289175"/>
            <a:ext cx="592931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Прямоугольник 10"/>
          <p:cNvSpPr>
            <a:spLocks noChangeArrowheads="1"/>
          </p:cNvSpPr>
          <p:nvPr/>
        </p:nvSpPr>
        <p:spPr bwMode="auto">
          <a:xfrm>
            <a:off x="1714500" y="4857750"/>
            <a:ext cx="5929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«Пока мы боль чужую чувствуем,</a:t>
            </a:r>
            <a:endParaRPr lang="ru-RU" sz="2800" b="1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Живёт в сердцах и сострадание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59395" name="Содержимое 6" descr="mini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188" y="620713"/>
            <a:ext cx="7962900" cy="59515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FF0000"/>
                </a:solidFill>
                <a:latin typeface="Arial" charset="0"/>
                <a:cs typeface="Arial" charset="0"/>
              </a:rPr>
              <a:t>Цель:</a:t>
            </a:r>
          </a:p>
          <a:p>
            <a:r>
              <a:rPr lang="ru-RU" b="1">
                <a:solidFill>
                  <a:srgbClr val="FF0000"/>
                </a:solidFill>
                <a:latin typeface="Arial" charset="0"/>
                <a:cs typeface="Arial" charset="0"/>
              </a:rPr>
              <a:t> дать возможность детям делать добро самим,</a:t>
            </a:r>
          </a:p>
          <a:p>
            <a:r>
              <a:rPr lang="ru-RU" b="1">
                <a:solidFill>
                  <a:srgbClr val="FF0000"/>
                </a:solidFill>
                <a:latin typeface="Arial" charset="0"/>
                <a:cs typeface="Arial" charset="0"/>
              </a:rPr>
              <a:t> своими руками, отдавать тепло души тем, </a:t>
            </a:r>
          </a:p>
          <a:p>
            <a:r>
              <a:rPr lang="ru-RU" b="1">
                <a:solidFill>
                  <a:srgbClr val="FF0000"/>
                </a:solidFill>
                <a:latin typeface="Arial" charset="0"/>
                <a:cs typeface="Arial" charset="0"/>
              </a:rPr>
              <a:t>кто нуждается в Любви, </a:t>
            </a:r>
          </a:p>
          <a:p>
            <a:r>
              <a:rPr lang="ru-RU" b="1">
                <a:solidFill>
                  <a:srgbClr val="FF0000"/>
                </a:solidFill>
                <a:latin typeface="Arial" charset="0"/>
                <a:cs typeface="Arial" charset="0"/>
              </a:rPr>
              <a:t>Уважении, Заботе, Помощи.</a:t>
            </a:r>
          </a:p>
          <a:p>
            <a:pPr algn="l"/>
            <a:endParaRPr lang="ru-RU" sz="16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l"/>
            <a:endParaRPr lang="ru-RU" sz="16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l"/>
            <a:endParaRPr lang="ru-RU" sz="16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sz="2000" b="1">
                <a:solidFill>
                  <a:srgbClr val="FF0000"/>
                </a:solidFill>
                <a:cs typeface="Arial" charset="0"/>
              </a:rPr>
              <a:t>Задачи: </a:t>
            </a:r>
          </a:p>
          <a:p>
            <a:pPr algn="l"/>
            <a:r>
              <a:rPr lang="ru-RU" sz="2000" b="1">
                <a:solidFill>
                  <a:srgbClr val="FF0000"/>
                </a:solidFill>
                <a:cs typeface="Arial" charset="0"/>
              </a:rPr>
              <a:t>-Воспитывать уважение к старшему поколению, любовь к близким, гуманное отношение к людям, доброту, отзывчивость, милосердие, заботу.</a:t>
            </a:r>
          </a:p>
          <a:p>
            <a:pPr algn="l"/>
            <a:r>
              <a:rPr lang="ru-RU" sz="2000" b="1">
                <a:solidFill>
                  <a:srgbClr val="FF0000"/>
                </a:solidFill>
                <a:cs typeface="Arial" charset="0"/>
              </a:rPr>
              <a:t>-Включать детей в посильную деятельность по оказанию помощи своим престарелым родным, близким, ветеранам войны, труда, соседу, другу, растению, животному.</a:t>
            </a:r>
          </a:p>
          <a:p>
            <a:pPr algn="l"/>
            <a:r>
              <a:rPr lang="ru-RU" sz="2000" b="1">
                <a:solidFill>
                  <a:srgbClr val="FF0000"/>
                </a:solidFill>
                <a:cs typeface="Arial" charset="0"/>
              </a:rPr>
              <a:t>-Формировать умение понять других людей, самого себя, искать путь к людям и себе.</a:t>
            </a:r>
          </a:p>
          <a:p>
            <a:pPr algn="l"/>
            <a:r>
              <a:rPr lang="ru-RU" sz="2000" b="1">
                <a:solidFill>
                  <a:srgbClr val="FF0000"/>
                </a:solidFill>
                <a:cs typeface="Arial" charset="0"/>
              </a:rPr>
              <a:t>-Формировать отношение детей и взрослых на принципе сотрудничества, сотворчества.</a:t>
            </a:r>
          </a:p>
          <a:p>
            <a:pPr algn="l"/>
            <a:r>
              <a:rPr lang="ru-RU" sz="2000" b="1">
                <a:solidFill>
                  <a:srgbClr val="FF0000"/>
                </a:solidFill>
                <a:cs typeface="Arial" charset="0"/>
              </a:rPr>
              <a:t>-Социализация личности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8" name="Содержимое 6" descr="mini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0"/>
            <a:ext cx="9204325" cy="6858000"/>
          </a:xfrm>
        </p:spPr>
      </p:pic>
      <p:pic>
        <p:nvPicPr>
          <p:cNvPr id="60419" name="Picture 2" descr="D:\фото опыт\P1070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571625"/>
            <a:ext cx="6561137" cy="4791075"/>
          </a:xfrm>
        </p:spPr>
      </p:pic>
      <p:pic>
        <p:nvPicPr>
          <p:cNvPr id="60420" name="Picture 2" descr="D:\фото опыт\P10707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803650"/>
            <a:ext cx="35956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2" name="Содержимое 6" descr="mini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0"/>
            <a:ext cx="9253538" cy="6894513"/>
          </a:xfrm>
        </p:spPr>
      </p:pic>
      <p:pic>
        <p:nvPicPr>
          <p:cNvPr id="61443" name="Picture 3" descr="D:\фото опыт\20170322_1106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857250"/>
            <a:ext cx="7715250" cy="569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6" name="Picture 2" descr="D:\грамоты\гшщ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246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mini_3.jpg" id="63490" name="Содержимо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15875"/>
            <a:ext cx="91821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Содержимое 7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2" name="Picture 2"/>
          <p:cNvPicPr>
            <a:picLocks noChangeArrowheads="1" noChangeAspect="1"/>
          </p:cNvPicPr>
          <p:nvPr/>
        </p:nvPicPr>
        <p:blipFill>
          <a:blip r:embed="rId3"/>
          <a:srcRect r="-15"/>
          <a:stretch>
            <a:fillRect/>
          </a:stretch>
        </p:blipFill>
        <p:spPr bwMode="auto">
          <a:xfrm>
            <a:off x="642938" y="1500188"/>
            <a:ext cx="37147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:\Брянские друзья\Встреча  брянских гостей\20170530_131849.jpg" id="63493" name="Picture 3"/>
          <p:cNvPicPr>
            <a:picLocks noChangeArrowheads="1" noChangeAspect="1" noGrp="1"/>
          </p:cNvPicPr>
          <p:nvPr>
            <p:ph idx="2" sz="half"/>
          </p:nvPr>
        </p:nvPicPr>
        <p:blipFill>
          <a:blip r:embed="rId4"/>
          <a:srcRect b="-20" r="56"/>
          <a:stretch>
            <a:fillRect/>
          </a:stretch>
        </p:blipFill>
        <p:spPr>
          <a:xfrm>
            <a:off x="4643438" y="1497013"/>
            <a:ext cx="3643312" cy="5121275"/>
          </a:xfrm>
        </p:spPr>
      </p:pic>
      <p:sp>
        <p:nvSpPr>
          <p:cNvPr id="12" name="Прямоугольник 11"/>
          <p:cNvSpPr/>
          <p:nvPr/>
        </p:nvSpPr>
        <p:spPr>
          <a:xfrm>
            <a:off x="1285875" y="285750"/>
            <a:ext cx="657225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 sz="2800">
                <a:solidFill>
                  <a:srgbClr val="FF0000"/>
                </a:solidFill>
              </a:rPr>
              <a:t>Встреча с Брянскими  краеведами,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 sz="2800">
                <a:solidFill>
                  <a:srgbClr val="FF0000"/>
                </a:solidFill>
              </a:rPr>
              <a:t>земляками  Константина Ерошкина </a:t>
            </a:r>
            <a:endParaRPr b="1" dirty="0" lang="ru-RU" sz="2800">
              <a:solidFill>
                <a:srgbClr val="FF0000"/>
              </a:solidFill>
            </a:endParaRPr>
          </a:p>
        </p:txBody>
      </p:sp>
      <p:pic>
        <p:nvPicPr>
          <p:cNvPr id="63495" name="Picture 4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143375"/>
            <a:ext cx="32670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4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5" name="Picture 2" descr="D:\грамоты\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2" name="Содержимое 3"/>
          <p:cNvSpPr>
            <a:spLocks noGrp="1"/>
          </p:cNvSpPr>
          <p:nvPr>
            <p:ph sz="half" idx="2"/>
          </p:nvPr>
        </p:nvSpPr>
        <p:spPr>
          <a:xfrm>
            <a:off x="5857875" y="1785938"/>
            <a:ext cx="2828925" cy="434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6563" name="Содержимое 6" descr="mini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00"/>
            <a:ext cx="9186863" cy="6845300"/>
          </a:xfrm>
        </p:spPr>
      </p:pic>
      <p:sp>
        <p:nvSpPr>
          <p:cNvPr id="7" name="Прямоугольник 6"/>
          <p:cNvSpPr/>
          <p:nvPr/>
        </p:nvSpPr>
        <p:spPr>
          <a:xfrm>
            <a:off x="323850" y="1628775"/>
            <a:ext cx="8569325" cy="48974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>
                <a:solidFill>
                  <a:srgbClr val="FF0000"/>
                </a:solidFill>
                <a:cs typeface="Arial" charset="0"/>
              </a:rPr>
              <a:t>-Изменились взаимоотношения детей в группе</a:t>
            </a:r>
          </a:p>
          <a:p>
            <a:r>
              <a:rPr lang="ru-RU" sz="2000" b="1">
                <a:solidFill>
                  <a:srgbClr val="FF0000"/>
                </a:solidFill>
                <a:cs typeface="Arial" charset="0"/>
              </a:rPr>
              <a:t>-у детей появляется интерес к познанию истории родного края, культуре</a:t>
            </a:r>
          </a:p>
          <a:p>
            <a:r>
              <a:rPr lang="ru-RU" sz="2000" b="1">
                <a:solidFill>
                  <a:srgbClr val="FF0000"/>
                </a:solidFill>
                <a:cs typeface="Arial" charset="0"/>
              </a:rPr>
              <a:t>-дети стали более общительными, милосердными, активнее реагируют на различные социальные ситуации, оценивают поступки товарищей.</a:t>
            </a:r>
          </a:p>
          <a:p>
            <a:pPr>
              <a:buFontTx/>
              <a:buChar char="-"/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У родителей в свою очередь повысилась активность в проведении разных мероприятий; </a:t>
            </a:r>
          </a:p>
          <a:p>
            <a:pPr>
              <a:buFontTx/>
              <a:buChar char="-"/>
            </a:pPr>
            <a:r>
              <a:rPr lang="ru-RU" sz="2000" b="1">
                <a:solidFill>
                  <a:srgbClr val="FF0000"/>
                </a:solidFill>
                <a:cs typeface="Arial" charset="0"/>
              </a:rPr>
              <a:t>-удалось расположить родителей к детскому саду, теперь это мои помощники, друзья, которые всегда приходят на помощь и с радостью помогают в воспитании детей. Ведь они уверенны, что их ребёнка в детском саду всегда ждут с радостью и любовью. И мы с родителями и детьми продолжаем идти дорогою добра в современном мире.</a:t>
            </a:r>
          </a:p>
        </p:txBody>
      </p:sp>
      <p:sp>
        <p:nvSpPr>
          <p:cNvPr id="2" name="Прямоугольник 6"/>
          <p:cNvSpPr/>
          <p:nvPr/>
        </p:nvSpPr>
        <p:spPr>
          <a:xfrm>
            <a:off x="2124075" y="260350"/>
            <a:ext cx="5111750" cy="12239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Заключительный этап-анализ проделанной работы.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Слайд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51938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Слайд7.JPG" id="19458" name="Содержимое 3"/>
          <p:cNvPicPr>
            <a:picLocks noChangeAspect="1" noGrp="1"/>
          </p:cNvPicPr>
          <p:nvPr>
            <p:ph idx="1"/>
          </p:nvPr>
        </p:nvPicPr>
        <p:blipFill>
          <a:blip r:embed="rId2"/>
          <a:srcRect b="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Слайд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Слайд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descr="Слайд9.JPG" id="23554" name="Содержимое 3"/>
          <p:cNvPicPr>
            <a:picLocks noChangeAspect="1" noGrp="1"/>
          </p:cNvPicPr>
          <p:nvPr>
            <p:ph idx="1" sz="half"/>
          </p:nvPr>
        </p:nvPicPr>
        <p:blipFill>
          <a:blip r:embed="rId2"/>
          <a:srcRect b="7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D:\фото опыт\19333d84ec35b7c1495d152dd70911fc.jpg" id="23555" name="Picture 3"/>
          <p:cNvPicPr>
            <a:picLocks noChangeArrowheads="1" noChangeAspect="1" noGrp="1"/>
          </p:cNvPicPr>
          <p:nvPr>
            <p:ph idx="2" sz="half"/>
          </p:nvPr>
        </p:nvPicPr>
        <p:blipFill>
          <a:blip r:embed="rId3"/>
          <a:srcRect r="-99"/>
          <a:stretch>
            <a:fillRect/>
          </a:stretch>
        </p:blipFill>
        <p:spPr>
          <a:xfrm>
            <a:off x="4786313" y="1857375"/>
            <a:ext cx="2000250" cy="2911475"/>
          </a:xfr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339</Words>
  <Application>Microsoft Office PowerPoint</Application>
  <PresentationFormat>Экран (4:3)</PresentationFormat>
  <Paragraphs>64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Русский кастюм</vt:lpstr>
      <vt:lpstr>фольклор</vt:lpstr>
      <vt:lpstr>Слайд 28</vt:lpstr>
      <vt:lpstr>Слайд 29</vt:lpstr>
      <vt:lpstr>Слайд 30</vt:lpstr>
      <vt:lpstr>библия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День добрых дел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DNA7 X86</cp:lastModifiedBy>
  <cp:revision>74</cp:revision>
  <dcterms:created xsi:type="dcterms:W3CDTF">2018-10-08T04:52:44Z</dcterms:created>
  <dcterms:modified xsi:type="dcterms:W3CDTF">2021-09-27T06:25:26Z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4629603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